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2" r:id="rId5"/>
    <p:sldId id="259" r:id="rId6"/>
    <p:sldId id="261" r:id="rId7"/>
    <p:sldId id="262" r:id="rId8"/>
    <p:sldId id="283" r:id="rId9"/>
    <p:sldId id="284" r:id="rId10"/>
    <p:sldId id="289" r:id="rId11"/>
    <p:sldId id="285" r:id="rId12"/>
    <p:sldId id="286" r:id="rId13"/>
    <p:sldId id="287" r:id="rId14"/>
    <p:sldId id="288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D8B7"/>
    <a:srgbClr val="A09D79"/>
    <a:srgbClr val="AD5C4D"/>
    <a:srgbClr val="543E35"/>
    <a:srgbClr val="637700"/>
    <a:srgbClr val="FFF4ED"/>
    <a:srgbClr val="5E6A76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830"/>
  </p:normalViewPr>
  <p:slideViewPr>
    <p:cSldViewPr snapToGrid="0">
      <p:cViewPr varScale="1">
        <p:scale>
          <a:sx n="63" d="100"/>
          <a:sy n="63" d="100"/>
        </p:scale>
        <p:origin x="688" y="36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9/13/2023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278" y="1074368"/>
            <a:ext cx="10955044" cy="3521969"/>
          </a:xfrm>
        </p:spPr>
        <p:txBody>
          <a:bodyPr/>
          <a:lstStyle/>
          <a:p>
            <a:r>
              <a:rPr lang="en-US" dirty="0"/>
              <a:t>Adding value to Marula: Modelling of the extraction of valuable compounds from </a:t>
            </a:r>
            <a:r>
              <a:rPr lang="en-US" i="1" dirty="0"/>
              <a:t>Sclerocarya birrea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834" y="4620674"/>
            <a:ext cx="9144000" cy="1655762"/>
          </a:xfrm>
        </p:spPr>
        <p:txBody>
          <a:bodyPr/>
          <a:lstStyle/>
          <a:p>
            <a:r>
              <a:rPr lang="en-US" b="1" dirty="0"/>
              <a:t>By Trishen Reddy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81156-2E4F-CDD1-98B8-C8E01D7EB053}"/>
              </a:ext>
            </a:extLst>
          </p:cNvPr>
          <p:cNvSpPr txBox="1"/>
          <p:nvPr/>
        </p:nvSpPr>
        <p:spPr>
          <a:xfrm>
            <a:off x="0" y="5448555"/>
            <a:ext cx="12192000" cy="14094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1026" name="Picture 2" descr="Visual Arts and Design About us – Vaal University of Technology">
            <a:extLst>
              <a:ext uri="{FF2B5EF4-FFF2-40B4-BE49-F238E27FC236}">
                <a16:creationId xmlns:a16="http://schemas.microsoft.com/office/drawing/2014/main" id="{C40FEB9D-E76D-C002-B4F3-1C796901D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1"/>
          <a:stretch/>
        </p:blipFill>
        <p:spPr bwMode="auto">
          <a:xfrm>
            <a:off x="90256" y="5469718"/>
            <a:ext cx="1666043" cy="14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83E5B-5AFD-709E-90AF-4B0BB69EF86B}"/>
              </a:ext>
            </a:extLst>
          </p:cNvPr>
          <p:cNvSpPr txBox="1"/>
          <p:nvPr/>
        </p:nvSpPr>
        <p:spPr>
          <a:xfrm>
            <a:off x="2639627" y="5614668"/>
            <a:ext cx="7978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Department of Engineering &amp; Technology</a:t>
            </a:r>
          </a:p>
          <a:p>
            <a:pPr algn="ctr"/>
            <a:r>
              <a:rPr lang="en-US" sz="3200" dirty="0"/>
              <a:t>Supervisor: Prof. Tumisang Seodigeng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93" y="402247"/>
            <a:ext cx="10515600" cy="676656"/>
          </a:xfrm>
        </p:spPr>
        <p:txBody>
          <a:bodyPr anchor="ctr">
            <a:normAutofit/>
          </a:bodyPr>
          <a:lstStyle/>
          <a:p>
            <a:r>
              <a:rPr lang="en-ZA" sz="2800" dirty="0"/>
              <a:t>Results: Empirical Modelling</a:t>
            </a:r>
            <a:endParaRPr lang="en-US" sz="4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CC35A-169D-2E87-6515-5E6B9D8F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C73CF-CD73-39D0-D208-17D75BEB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1F3049-E316-CF5B-865D-280E3A666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224118"/>
              </p:ext>
            </p:extLst>
          </p:nvPr>
        </p:nvGraphicFramePr>
        <p:xfrm>
          <a:off x="647093" y="1183760"/>
          <a:ext cx="9837436" cy="462330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89532">
                  <a:extLst>
                    <a:ext uri="{9D8B030D-6E8A-4147-A177-3AD203B41FA5}">
                      <a16:colId xmlns:a16="http://schemas.microsoft.com/office/drawing/2014/main" val="709380279"/>
                    </a:ext>
                  </a:extLst>
                </a:gridCol>
                <a:gridCol w="1421399">
                  <a:extLst>
                    <a:ext uri="{9D8B030D-6E8A-4147-A177-3AD203B41FA5}">
                      <a16:colId xmlns:a16="http://schemas.microsoft.com/office/drawing/2014/main" val="4263607787"/>
                    </a:ext>
                  </a:extLst>
                </a:gridCol>
                <a:gridCol w="1230010">
                  <a:extLst>
                    <a:ext uri="{9D8B030D-6E8A-4147-A177-3AD203B41FA5}">
                      <a16:colId xmlns:a16="http://schemas.microsoft.com/office/drawing/2014/main" val="422539930"/>
                    </a:ext>
                  </a:extLst>
                </a:gridCol>
                <a:gridCol w="1966155">
                  <a:extLst>
                    <a:ext uri="{9D8B030D-6E8A-4147-A177-3AD203B41FA5}">
                      <a16:colId xmlns:a16="http://schemas.microsoft.com/office/drawing/2014/main" val="2237926943"/>
                    </a:ext>
                  </a:extLst>
                </a:gridCol>
                <a:gridCol w="1619853">
                  <a:extLst>
                    <a:ext uri="{9D8B030D-6E8A-4147-A177-3AD203B41FA5}">
                      <a16:colId xmlns:a16="http://schemas.microsoft.com/office/drawing/2014/main" val="744086598"/>
                    </a:ext>
                  </a:extLst>
                </a:gridCol>
                <a:gridCol w="1810487">
                  <a:extLst>
                    <a:ext uri="{9D8B030D-6E8A-4147-A177-3AD203B41FA5}">
                      <a16:colId xmlns:a16="http://schemas.microsoft.com/office/drawing/2014/main" val="1731267609"/>
                    </a:ext>
                  </a:extLst>
                </a:gridCol>
              </a:tblGrid>
              <a:tr h="567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values </a:t>
                      </a:r>
                      <a:b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(Mole fraction)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424861"/>
                  </a:ext>
                </a:extLst>
              </a:tr>
              <a:tr h="567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(°C)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 (bar)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 (g/L)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 values</a:t>
                      </a:r>
                      <a:br>
                        <a:rPr lang="en-Z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(Mole fraction)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Kumar and Johnston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Méndez-Santiago and Teja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ctr"/>
                </a:tc>
                <a:extLst>
                  <a:ext uri="{0D108BD9-81ED-4DB2-BD59-A6C34878D82A}">
                    <a16:rowId xmlns:a16="http://schemas.microsoft.com/office/drawing/2014/main" val="909395738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ZA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0.000283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0.000281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0.000276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extLst>
                  <a:ext uri="{0D108BD9-81ED-4DB2-BD59-A6C34878D82A}">
                    <a16:rowId xmlns:a16="http://schemas.microsoft.com/office/drawing/2014/main" val="1115218737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0.000220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0.000238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0.000218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extLst>
                  <a:ext uri="{0D108BD9-81ED-4DB2-BD59-A6C34878D82A}">
                    <a16:rowId xmlns:a16="http://schemas.microsoft.com/office/drawing/2014/main" val="209889787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ZA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0.000127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0.000199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0.000177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extLst>
                  <a:ext uri="{0D108BD9-81ED-4DB2-BD59-A6C34878D82A}">
                    <a16:rowId xmlns:a16="http://schemas.microsoft.com/office/drawing/2014/main" val="1898763163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ZA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0.000397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0.000372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0.000356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extLst>
                  <a:ext uri="{0D108BD9-81ED-4DB2-BD59-A6C34878D82A}">
                    <a16:rowId xmlns:a16="http://schemas.microsoft.com/office/drawing/2014/main" val="1992570797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863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0.000383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0.000350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0.000336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extLst>
                  <a:ext uri="{0D108BD9-81ED-4DB2-BD59-A6C34878D82A}">
                    <a16:rowId xmlns:a16="http://schemas.microsoft.com/office/drawing/2014/main" val="1525960673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ZA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0.000379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0.000325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0.000321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extLst>
                  <a:ext uri="{0D108BD9-81ED-4DB2-BD59-A6C34878D82A}">
                    <a16:rowId xmlns:a16="http://schemas.microsoft.com/office/drawing/2014/main" val="1366233005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ZA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975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0.000414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0.000455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0.000426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extLst>
                  <a:ext uri="{0D108BD9-81ED-4DB2-BD59-A6C34878D82A}">
                    <a16:rowId xmlns:a16="http://schemas.microsoft.com/office/drawing/2014/main" val="400648366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0.000450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0.000451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0.000434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extLst>
                  <a:ext uri="{0D108BD9-81ED-4DB2-BD59-A6C34878D82A}">
                    <a16:rowId xmlns:a16="http://schemas.microsoft.com/office/drawing/2014/main" val="2406616141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ZA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867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0.000436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0.000438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0.000441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141" marR="61141" marT="0" marB="0" anchor="b"/>
                </a:tc>
                <a:extLst>
                  <a:ext uri="{0D108BD9-81ED-4DB2-BD59-A6C34878D82A}">
                    <a16:rowId xmlns:a16="http://schemas.microsoft.com/office/drawing/2014/main" val="2161003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22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58134"/>
            <a:ext cx="10515600" cy="676656"/>
          </a:xfrm>
        </p:spPr>
        <p:txBody>
          <a:bodyPr anchor="ctr">
            <a:normAutofit/>
          </a:bodyPr>
          <a:lstStyle/>
          <a:p>
            <a:r>
              <a:rPr lang="en-ZA" sz="2800" dirty="0"/>
              <a:t>Results: Mathematical modelling</a:t>
            </a:r>
            <a:endParaRPr lang="en-US" sz="2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36C1D5-63C3-8226-2A27-8352A74CB15C}"/>
                  </a:ext>
                </a:extLst>
              </p:cNvPr>
              <p:cNvSpPr txBox="1"/>
              <p:nvPr/>
            </p:nvSpPr>
            <p:spPr>
              <a:xfrm>
                <a:off x="186431" y="841234"/>
                <a:ext cx="11828785" cy="1661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second-order polynomial equation was used to express the solubility of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marula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kernel oil in supercritical carbon dioxide: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sz="1600" b="1" i="1" smtClean="0">
                          <a:latin typeface="Cambria Math" panose="02040503050406030204" pitchFamily="18" charset="0"/>
                        </a:rPr>
                        <m:t>𝑶𝒊𝒍</m:t>
                      </m:r>
                      <m:r>
                        <a:rPr lang="en-ZA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ZA" sz="1600" b="1" i="1" smtClean="0">
                          <a:latin typeface="Cambria Math" panose="02040503050406030204" pitchFamily="18" charset="0"/>
                        </a:rPr>
                        <m:t>𝒀𝒊𝒆𝒍𝒅</m:t>
                      </m:r>
                      <m:d>
                        <m:dPr>
                          <m:ctrlPr>
                            <a:rPr lang="en-ZA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ZA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𝒐𝒊𝒍</m:t>
                              </m:r>
                            </m:num>
                            <m:den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ZA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1">
                                      <a:latin typeface="Cambria Math" panose="02040503050406030204" pitchFamily="18" charset="0"/>
                                    </a:rPr>
                                    <m:t>𝑪𝑶</m:t>
                                  </m:r>
                                </m:e>
                                <m:sub>
                                  <m:r>
                                    <a:rPr lang="en-GB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𝟖𝟗𝟎𝟔𝟓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𝟐𝟑𝟖𝟎𝟑𝟏</m:t>
                      </m:r>
                      <m:r>
                        <a:rPr lang="en-ZA" sz="16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𝟏𝟎𝟒𝟒𝟎𝟏</m:t>
                      </m:r>
                      <m:r>
                        <a:rPr lang="en-ZA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𝟎𝟎𝟎𝟔𝟓𝟕</m:t>
                      </m:r>
                      <m:r>
                        <a:rPr lang="en-ZA" sz="1600" b="1" i="1" smtClean="0">
                          <a:latin typeface="Cambria Math" panose="02040503050406030204" pitchFamily="18" charset="0"/>
                        </a:rPr>
                        <m:t>𝑻𝑷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𝟎𝟎𝟎𝟐𝟑𝟎</m:t>
                      </m:r>
                      <m:sSup>
                        <m:sSupPr>
                          <m:ctrlPr>
                            <a:rPr lang="en-ZA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sz="16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𝟎𝟎𝟎𝟏𝟔𝟔</m:t>
                      </m:r>
                      <m:sSup>
                        <m:sSupPr>
                          <m:ctrlPr>
                            <a:rPr lang="en-ZA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sz="1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Where: T = Temperature in 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°C, P = Pressure in bar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36C1D5-63C3-8226-2A27-8352A74CB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1" y="841234"/>
                <a:ext cx="11828785" cy="1661224"/>
              </a:xfrm>
              <a:prstGeom prst="rect">
                <a:avLst/>
              </a:prstGeom>
              <a:blipFill>
                <a:blip r:embed="rId2"/>
                <a:stretch>
                  <a:fillRect l="-464" t="-2198" r="-876" b="-256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7E4E25-46BE-BBEC-276C-66FCCE5AA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92292"/>
              </p:ext>
            </p:extLst>
          </p:nvPr>
        </p:nvGraphicFramePr>
        <p:xfrm>
          <a:off x="112287" y="2531299"/>
          <a:ext cx="7129539" cy="370206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74602">
                  <a:extLst>
                    <a:ext uri="{9D8B030D-6E8A-4147-A177-3AD203B41FA5}">
                      <a16:colId xmlns:a16="http://schemas.microsoft.com/office/drawing/2014/main" val="1608350520"/>
                    </a:ext>
                  </a:extLst>
                </a:gridCol>
                <a:gridCol w="1424475">
                  <a:extLst>
                    <a:ext uri="{9D8B030D-6E8A-4147-A177-3AD203B41FA5}">
                      <a16:colId xmlns:a16="http://schemas.microsoft.com/office/drawing/2014/main" val="1127779328"/>
                    </a:ext>
                  </a:extLst>
                </a:gridCol>
                <a:gridCol w="1420427">
                  <a:extLst>
                    <a:ext uri="{9D8B030D-6E8A-4147-A177-3AD203B41FA5}">
                      <a16:colId xmlns:a16="http://schemas.microsoft.com/office/drawing/2014/main" val="3943409666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1524646265"/>
                    </a:ext>
                  </a:extLst>
                </a:gridCol>
                <a:gridCol w="1358284">
                  <a:extLst>
                    <a:ext uri="{9D8B030D-6E8A-4147-A177-3AD203B41FA5}">
                      <a16:colId xmlns:a16="http://schemas.microsoft.com/office/drawing/2014/main" val="2544382832"/>
                    </a:ext>
                  </a:extLst>
                </a:gridCol>
              </a:tblGrid>
              <a:tr h="88880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GB" sz="1400" dirty="0">
                          <a:effectLst/>
                        </a:rPr>
                        <a:t>Experimental run number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GB" sz="1400" dirty="0">
                          <a:effectLst/>
                        </a:rPr>
                        <a:t>Temperature</a:t>
                      </a:r>
                      <a:endParaRPr lang="en-ZA" sz="14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GB" sz="1400" dirty="0">
                          <a:effectLst/>
                        </a:rPr>
                        <a:t>(°C)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GB" sz="1400" dirty="0">
                          <a:effectLst/>
                        </a:rPr>
                        <a:t>Pressure</a:t>
                      </a:r>
                      <a:endParaRPr lang="en-ZA" sz="14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GB" sz="1400" dirty="0">
                          <a:effectLst/>
                        </a:rPr>
                        <a:t>(bar)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GB" sz="1400" dirty="0">
                          <a:effectLst/>
                        </a:rPr>
                        <a:t>Observed response</a:t>
                      </a:r>
                      <a:endParaRPr lang="en-ZA" sz="14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GB" sz="1400" dirty="0">
                          <a:effectLst/>
                        </a:rPr>
                        <a:t>(g oil/L CO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Predicted response          (g oil/L CO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811616"/>
                  </a:ext>
                </a:extLst>
              </a:tr>
              <a:tr h="31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250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5.808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5.515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137654"/>
                  </a:ext>
                </a:extLst>
              </a:tr>
              <a:tr h="31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b="0" dirty="0">
                          <a:effectLst/>
                        </a:rPr>
                        <a:t>2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250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3.5415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3.580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865204"/>
                  </a:ext>
                </a:extLst>
              </a:tr>
              <a:tr h="31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b="0" dirty="0">
                          <a:effectLst/>
                        </a:rPr>
                        <a:t>3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75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250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1.8512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2.007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993393"/>
                  </a:ext>
                </a:extLst>
              </a:tr>
              <a:tr h="31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b="0" dirty="0">
                          <a:effectLst/>
                        </a:rPr>
                        <a:t>4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350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8.1345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8.623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065049"/>
                  </a:ext>
                </a:extLst>
              </a:tr>
              <a:tr h="31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b="0" dirty="0">
                          <a:effectLst/>
                        </a:rPr>
                        <a:t>5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350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7.8533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8.002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064567"/>
                  </a:ext>
                </a:extLst>
              </a:tr>
              <a:tr h="31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b="0" dirty="0">
                          <a:effectLst/>
                        </a:rPr>
                        <a:t>6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75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350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7.7568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7.415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984663"/>
                  </a:ext>
                </a:extLst>
              </a:tr>
              <a:tr h="31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b="0" dirty="0">
                          <a:effectLst/>
                        </a:rPr>
                        <a:t>7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450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8.4825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8.412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201219"/>
                  </a:ext>
                </a:extLst>
              </a:tr>
              <a:tr h="31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b="0" dirty="0">
                          <a:effectLst/>
                        </a:rPr>
                        <a:t>8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450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9.2213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9.104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981890"/>
                  </a:ext>
                </a:extLst>
              </a:tr>
              <a:tr h="31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b="0" dirty="0">
                          <a:effectLst/>
                        </a:rPr>
                        <a:t>9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75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450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>
                          <a:effectLst/>
                        </a:rPr>
                        <a:t>8.9301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0" algn="r"/>
                        </a:tabLst>
                      </a:pPr>
                      <a:r>
                        <a:rPr lang="en-US" sz="1400" dirty="0">
                          <a:effectLst/>
                        </a:rPr>
                        <a:t>9.502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42434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883A719-C967-98F5-B163-5ED8132D094F}"/>
              </a:ext>
            </a:extLst>
          </p:cNvPr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r="2692" b="1863"/>
          <a:stretch/>
        </p:blipFill>
        <p:spPr bwMode="auto">
          <a:xfrm>
            <a:off x="7438733" y="2531299"/>
            <a:ext cx="4093360" cy="3702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F2302-7053-0DA7-04CE-87EF129ACC33}"/>
              </a:ext>
            </a:extLst>
          </p:cNvPr>
          <p:cNvSpPr txBox="1"/>
          <p:nvPr/>
        </p:nvSpPr>
        <p:spPr>
          <a:xfrm>
            <a:off x="10018450" y="5260274"/>
            <a:ext cx="13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baseline="30000" dirty="0"/>
              <a:t>2</a:t>
            </a:r>
            <a:r>
              <a:rPr lang="en-US" b="1" dirty="0"/>
              <a:t> = 0.9905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27690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Trishen Reddy</a:t>
            </a:r>
          </a:p>
          <a:p>
            <a:r>
              <a:rPr lang="en-US" dirty="0"/>
              <a:t>TReddy1@csir.co.za</a:t>
            </a:r>
          </a:p>
          <a:p>
            <a:r>
              <a:rPr lang="en-US" dirty="0"/>
              <a:t>www.csir.co.za</a:t>
            </a:r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44795"/>
            <a:ext cx="10515600" cy="676656"/>
          </a:xfrm>
        </p:spPr>
        <p:txBody>
          <a:bodyPr anchor="ctr">
            <a:normAutofit/>
          </a:bodyPr>
          <a:lstStyle/>
          <a:p>
            <a:r>
              <a:rPr lang="en-US" sz="4100" dirty="0"/>
              <a:t>About marula: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D995BA-6F95-B77D-E684-0DDBD9A08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244" y="1079873"/>
            <a:ext cx="7994652" cy="47527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8507EF-0C8C-DF89-2336-30951965D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4" y="1079873"/>
            <a:ext cx="3933886" cy="31458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AF071D-8EDC-208B-3284-A7B7E51525FA}"/>
              </a:ext>
            </a:extLst>
          </p:cNvPr>
          <p:cNvSpPr txBox="1"/>
          <p:nvPr/>
        </p:nvSpPr>
        <p:spPr>
          <a:xfrm>
            <a:off x="85104" y="4349146"/>
            <a:ext cx="3933886" cy="1483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6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Common names: marula (English); maroela (Afrikaans); morula (Tswana); and umGanu (isiZulu)</a:t>
            </a:r>
            <a:endParaRPr lang="en-ZA" sz="2260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40104"/>
            <a:ext cx="10515600" cy="676656"/>
          </a:xfrm>
        </p:spPr>
        <p:txBody>
          <a:bodyPr/>
          <a:lstStyle/>
          <a:p>
            <a:r>
              <a:rPr lang="en-US" sz="4000" dirty="0">
                <a:latin typeface="Sagona Book" panose="020F0502020204030204" pitchFamily="34" charset="0"/>
                <a:cs typeface="Sagona Book" panose="020F0502020204030204" pitchFamily="34" charset="0"/>
              </a:rPr>
              <a:t>Problem Statement</a:t>
            </a:r>
            <a:endParaRPr lang="en-US" sz="4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BB575-382C-905A-9651-D9A33433F7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6070" y="1051166"/>
            <a:ext cx="1161592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empirical studies or mathematical models have been developed on the extraction of marula oil.</a:t>
            </a:r>
            <a:endParaRPr lang="en-ZA" sz="2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B79361A-84B6-9AF3-EA47-E22EE1C1C6AF}"/>
              </a:ext>
            </a:extLst>
          </p:cNvPr>
          <p:cNvSpPr txBox="1">
            <a:spLocks/>
          </p:cNvSpPr>
          <p:nvPr/>
        </p:nvSpPr>
        <p:spPr>
          <a:xfrm>
            <a:off x="512064" y="1951852"/>
            <a:ext cx="10515600" cy="676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Sagona Book" panose="020F0502020204030204" pitchFamily="34" charset="0"/>
                <a:cs typeface="Sagona Book" panose="020F0502020204030204" pitchFamily="34" charset="0"/>
              </a:rPr>
              <a:t>Aim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B8753-E1F5-D796-7F62-1C91F60C3178}"/>
              </a:ext>
            </a:extLst>
          </p:cNvPr>
          <p:cNvSpPr txBox="1"/>
          <p:nvPr/>
        </p:nvSpPr>
        <p:spPr>
          <a:xfrm>
            <a:off x="512064" y="2604989"/>
            <a:ext cx="11275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The aim of the study is to determine suitable mathematical and empirical models for the extraction of marula kernel oil.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C0886B-D56E-DCD4-1274-73D6BD3FE2A1}"/>
              </a:ext>
            </a:extLst>
          </p:cNvPr>
          <p:cNvSpPr txBox="1"/>
          <p:nvPr/>
        </p:nvSpPr>
        <p:spPr>
          <a:xfrm>
            <a:off x="576070" y="4254544"/>
            <a:ext cx="11615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Application of modelling to determine the yield of marula oil using experimental data of supercritical fluid extraction process from literature.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60A948-008A-15C7-B188-2A36D67679AF}"/>
              </a:ext>
            </a:extLst>
          </p:cNvPr>
          <p:cNvSpPr txBox="1"/>
          <p:nvPr/>
        </p:nvSpPr>
        <p:spPr>
          <a:xfrm>
            <a:off x="576071" y="5187842"/>
            <a:ext cx="11615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Application of mathematical modelling to determine the oil yield of Sclerocarya birrea kernel oil using response surface methodology</a:t>
            </a:r>
            <a:r>
              <a:rPr lang="en-US" sz="1800" dirty="0"/>
              <a:t>.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6494CFEB-F73C-BC9F-EB14-E9D8257B811E}"/>
              </a:ext>
            </a:extLst>
          </p:cNvPr>
          <p:cNvSpPr txBox="1">
            <a:spLocks/>
          </p:cNvSpPr>
          <p:nvPr/>
        </p:nvSpPr>
        <p:spPr>
          <a:xfrm>
            <a:off x="512064" y="3547418"/>
            <a:ext cx="10515600" cy="676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Sagona Book" panose="020F0502020204030204" pitchFamily="34" charset="0"/>
                <a:cs typeface="Sagona Book" panose="020F0502020204030204" pitchFamily="34" charset="0"/>
              </a:rPr>
              <a:t>Objectives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908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003" y="457198"/>
            <a:ext cx="4422451" cy="82071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>Experimental data from literature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4C541FD-D7F4-BF01-6185-1B3F0231C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142960"/>
              </p:ext>
            </p:extLst>
          </p:nvPr>
        </p:nvGraphicFramePr>
        <p:xfrm>
          <a:off x="5214533" y="1753155"/>
          <a:ext cx="6172202" cy="403905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671643">
                  <a:extLst>
                    <a:ext uri="{9D8B030D-6E8A-4147-A177-3AD203B41FA5}">
                      <a16:colId xmlns:a16="http://schemas.microsoft.com/office/drawing/2014/main" val="1006789943"/>
                    </a:ext>
                  </a:extLst>
                </a:gridCol>
                <a:gridCol w="1326697">
                  <a:extLst>
                    <a:ext uri="{9D8B030D-6E8A-4147-A177-3AD203B41FA5}">
                      <a16:colId xmlns:a16="http://schemas.microsoft.com/office/drawing/2014/main" val="3344803"/>
                    </a:ext>
                  </a:extLst>
                </a:gridCol>
                <a:gridCol w="1163373">
                  <a:extLst>
                    <a:ext uri="{9D8B030D-6E8A-4147-A177-3AD203B41FA5}">
                      <a16:colId xmlns:a16="http://schemas.microsoft.com/office/drawing/2014/main" val="2571625715"/>
                    </a:ext>
                  </a:extLst>
                </a:gridCol>
                <a:gridCol w="2010489">
                  <a:extLst>
                    <a:ext uri="{9D8B030D-6E8A-4147-A177-3AD203B41FA5}">
                      <a16:colId xmlns:a16="http://schemas.microsoft.com/office/drawing/2014/main" val="321561666"/>
                    </a:ext>
                  </a:extLst>
                </a:gridCol>
              </a:tblGrid>
              <a:tr h="57468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Experimental run number</a:t>
                      </a:r>
                      <a:endParaRPr lang="en-ZA" sz="1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Temperature (°C)</a:t>
                      </a:r>
                      <a:endParaRPr lang="en-ZA" sz="1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Pressure (bar)</a:t>
                      </a:r>
                      <a:endParaRPr lang="en-ZA" sz="1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Observed Response</a:t>
                      </a:r>
                    </a:p>
                    <a:p>
                      <a:pPr algn="ctr" fontAlgn="b"/>
                      <a:r>
                        <a:rPr lang="en-US" sz="1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( g oil/L CO</a:t>
                      </a:r>
                      <a:r>
                        <a:rPr lang="en-US" sz="1200" b="0" u="none" strike="noStrike" cap="none" spc="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39727"/>
                  </a:ext>
                </a:extLst>
              </a:tr>
              <a:tr h="38493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5.808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6777" marT="81323" marB="8132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960030"/>
                  </a:ext>
                </a:extLst>
              </a:tr>
              <a:tr h="38493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3.542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6777" marT="81323" marB="8132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73673"/>
                  </a:ext>
                </a:extLst>
              </a:tr>
              <a:tr h="38493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1.851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6777" marT="81323" marB="8132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680871"/>
                  </a:ext>
                </a:extLst>
              </a:tr>
              <a:tr h="38493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350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8.135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6777" marT="81323" marB="8132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057070"/>
                  </a:ext>
                </a:extLst>
              </a:tr>
              <a:tr h="38493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350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7.853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6777" marT="81323" marB="8132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624717"/>
                  </a:ext>
                </a:extLst>
              </a:tr>
              <a:tr h="38493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350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7.757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6777" marT="81323" marB="8132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012402"/>
                  </a:ext>
                </a:extLst>
              </a:tr>
              <a:tr h="38493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8.483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6777" marT="81323" marB="8132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97074"/>
                  </a:ext>
                </a:extLst>
              </a:tr>
              <a:tr h="38493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9.221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6777" marT="81323" marB="8132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990283"/>
                  </a:ext>
                </a:extLst>
              </a:tr>
              <a:tr h="38493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en-ZA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720" marR="6777" marT="81323" marB="81323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8.93</a:t>
                      </a:r>
                      <a:endParaRPr lang="en-ZA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6777" marT="81323" marB="8132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836458"/>
                  </a:ext>
                </a:extLst>
              </a:tr>
            </a:tbl>
          </a:graphicData>
        </a:graphic>
      </p:graphicFrame>
      <p:pic>
        <p:nvPicPr>
          <p:cNvPr id="5" name="Picture 4" descr="A green cylinder with a yellow top&#10;&#10;Description automatically generated">
            <a:extLst>
              <a:ext uri="{FF2B5EF4-FFF2-40B4-BE49-F238E27FC236}">
                <a16:creationId xmlns:a16="http://schemas.microsoft.com/office/drawing/2014/main" id="{B2F2D258-6200-3CEA-C871-CAD060049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50" t="7626" r="33596" b="10836"/>
          <a:stretch/>
        </p:blipFill>
        <p:spPr>
          <a:xfrm>
            <a:off x="197327" y="3273456"/>
            <a:ext cx="985423" cy="2352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2A460-457F-E596-25F3-D30C8C74A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776" y="1872279"/>
            <a:ext cx="1115835" cy="1077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5E14E79A-F1D9-D921-9C53-83BC22FFF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33" t="8752" r="33905" b="9888"/>
          <a:stretch/>
        </p:blipFill>
        <p:spPr>
          <a:xfrm>
            <a:off x="1795983" y="3569369"/>
            <a:ext cx="985424" cy="197873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4C0BC79-9658-FC02-D799-2E80DE232EE6}"/>
              </a:ext>
            </a:extLst>
          </p:cNvPr>
          <p:cNvSpPr/>
          <p:nvPr/>
        </p:nvSpPr>
        <p:spPr>
          <a:xfrm>
            <a:off x="1119229" y="4449748"/>
            <a:ext cx="641610" cy="2179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AF5C725-6B52-6468-3DA6-EE7E05A606C9}"/>
              </a:ext>
            </a:extLst>
          </p:cNvPr>
          <p:cNvSpPr/>
          <p:nvPr/>
        </p:nvSpPr>
        <p:spPr>
          <a:xfrm>
            <a:off x="2159968" y="2934381"/>
            <a:ext cx="257453" cy="6101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7CCF953-0318-D4BE-347A-A22AFEE305AD}"/>
              </a:ext>
            </a:extLst>
          </p:cNvPr>
          <p:cNvSpPr/>
          <p:nvPr/>
        </p:nvSpPr>
        <p:spPr>
          <a:xfrm>
            <a:off x="2781407" y="4415727"/>
            <a:ext cx="641610" cy="2179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0" name="Picture 19" descr="A beaker with yellow liquid&#10;&#10;Description automatically generated">
            <a:extLst>
              <a:ext uri="{FF2B5EF4-FFF2-40B4-BE49-F238E27FC236}">
                <a16:creationId xmlns:a16="http://schemas.microsoft.com/office/drawing/2014/main" id="{F9381238-41A4-313D-FD32-86E2EEBB69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66" t="3624" r="12158"/>
          <a:stretch/>
        </p:blipFill>
        <p:spPr>
          <a:xfrm>
            <a:off x="3440892" y="3799780"/>
            <a:ext cx="1082811" cy="14498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C1A574-1007-A47A-4E70-9E2A5FDC77A7}"/>
              </a:ext>
            </a:extLst>
          </p:cNvPr>
          <p:cNvSpPr txBox="1"/>
          <p:nvPr/>
        </p:nvSpPr>
        <p:spPr>
          <a:xfrm>
            <a:off x="365760" y="4374069"/>
            <a:ext cx="6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endParaRPr lang="en-ZA" b="1" baseline="-250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57E146-6223-25B9-BC2B-595BD4FD7EA0}"/>
              </a:ext>
            </a:extLst>
          </p:cNvPr>
          <p:cNvSpPr txBox="1"/>
          <p:nvPr/>
        </p:nvSpPr>
        <p:spPr>
          <a:xfrm>
            <a:off x="1026290" y="1568489"/>
            <a:ext cx="320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Crushed marula kernels (solute)</a:t>
            </a:r>
            <a:endParaRPr lang="en-ZA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FBD59C-AE97-C6DE-DFAE-AEBEFA0108B3}"/>
              </a:ext>
            </a:extLst>
          </p:cNvPr>
          <p:cNvSpPr txBox="1"/>
          <p:nvPr/>
        </p:nvSpPr>
        <p:spPr>
          <a:xfrm>
            <a:off x="1968216" y="5548101"/>
            <a:ext cx="81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Oven</a:t>
            </a:r>
            <a:endParaRPr lang="en-ZA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1B69EB-A14A-10E1-49A0-53399B6341CC}"/>
              </a:ext>
            </a:extLst>
          </p:cNvPr>
          <p:cNvSpPr txBox="1"/>
          <p:nvPr/>
        </p:nvSpPr>
        <p:spPr>
          <a:xfrm>
            <a:off x="3394640" y="5501938"/>
            <a:ext cx="112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Marula Oil</a:t>
            </a:r>
            <a:endParaRPr lang="en-ZA" b="1" dirty="0"/>
          </a:p>
        </p:txBody>
      </p:sp>
      <p:sp>
        <p:nvSpPr>
          <p:cNvPr id="26" name="Octagon 25">
            <a:extLst>
              <a:ext uri="{FF2B5EF4-FFF2-40B4-BE49-F238E27FC236}">
                <a16:creationId xmlns:a16="http://schemas.microsoft.com/office/drawing/2014/main" id="{E82A564F-B7EA-9A9F-B0EF-04B7C5846052}"/>
              </a:ext>
            </a:extLst>
          </p:cNvPr>
          <p:cNvSpPr/>
          <p:nvPr/>
        </p:nvSpPr>
        <p:spPr>
          <a:xfrm>
            <a:off x="1434148" y="3711546"/>
            <a:ext cx="282669" cy="338505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</a:t>
            </a:r>
            <a:endParaRPr lang="en-ZA" b="1" dirty="0">
              <a:solidFill>
                <a:srgbClr val="000000"/>
              </a:solidFill>
            </a:endParaRPr>
          </a:p>
        </p:txBody>
      </p:sp>
      <p:sp>
        <p:nvSpPr>
          <p:cNvPr id="27" name="Octagon 26">
            <a:extLst>
              <a:ext uri="{FF2B5EF4-FFF2-40B4-BE49-F238E27FC236}">
                <a16:creationId xmlns:a16="http://schemas.microsoft.com/office/drawing/2014/main" id="{7C531736-BFBC-BE49-A578-7F70F09A0659}"/>
              </a:ext>
            </a:extLst>
          </p:cNvPr>
          <p:cNvSpPr/>
          <p:nvPr/>
        </p:nvSpPr>
        <p:spPr>
          <a:xfrm>
            <a:off x="2860573" y="3711546"/>
            <a:ext cx="282669" cy="338505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</a:t>
            </a:r>
            <a:endParaRPr lang="en-ZA" b="1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B3CDB1-8EE4-2E1B-F066-22F1F31D4BD3}"/>
              </a:ext>
            </a:extLst>
          </p:cNvPr>
          <p:cNvCxnSpPr>
            <a:cxnSpLocks/>
            <a:stCxn id="26" idx="1"/>
          </p:cNvCxnSpPr>
          <p:nvPr/>
        </p:nvCxnSpPr>
        <p:spPr>
          <a:xfrm>
            <a:off x="1716817" y="3967260"/>
            <a:ext cx="2513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AC3A10-3B58-F12F-51C3-7F4F93A96046}"/>
              </a:ext>
            </a:extLst>
          </p:cNvPr>
          <p:cNvCxnSpPr>
            <a:cxnSpLocks/>
            <a:stCxn id="27" idx="4"/>
          </p:cNvCxnSpPr>
          <p:nvPr/>
        </p:nvCxnSpPr>
        <p:spPr>
          <a:xfrm flipH="1">
            <a:off x="2627700" y="3967260"/>
            <a:ext cx="2328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itle 2">
            <a:extLst>
              <a:ext uri="{FF2B5EF4-FFF2-40B4-BE49-F238E27FC236}">
                <a16:creationId xmlns:a16="http://schemas.microsoft.com/office/drawing/2014/main" id="{9699DD76-A48B-5E5A-5CCA-32E294F58B84}"/>
              </a:ext>
            </a:extLst>
          </p:cNvPr>
          <p:cNvSpPr txBox="1">
            <a:spLocks/>
          </p:cNvSpPr>
          <p:nvPr/>
        </p:nvSpPr>
        <p:spPr>
          <a:xfrm>
            <a:off x="615903" y="116938"/>
            <a:ext cx="3877523" cy="11609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Supercritical Fluid Extraction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7ED34F-2E1B-13A7-0050-D534D2379DEC}"/>
              </a:ext>
            </a:extLst>
          </p:cNvPr>
          <p:cNvSpPr txBox="1"/>
          <p:nvPr/>
        </p:nvSpPr>
        <p:spPr>
          <a:xfrm>
            <a:off x="252008" y="5548101"/>
            <a:ext cx="93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Solvent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75285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12" y="-800100"/>
            <a:ext cx="6172202" cy="1600200"/>
          </a:xfrm>
        </p:spPr>
        <p:txBody>
          <a:bodyPr anchor="b">
            <a:normAutofit/>
          </a:bodyPr>
          <a:lstStyle/>
          <a:p>
            <a:r>
              <a:rPr lang="en-ZA" dirty="0"/>
              <a:t>Empirical Modelling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6D92EBE-DA06-E5C1-C4EB-96B96EA812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4878001"/>
                  </p:ext>
                </p:extLst>
              </p:nvPr>
            </p:nvGraphicFramePr>
            <p:xfrm>
              <a:off x="522411" y="895704"/>
              <a:ext cx="11276012" cy="4758129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133364">
                      <a:extLst>
                        <a:ext uri="{9D8B030D-6E8A-4147-A177-3AD203B41FA5}">
                          <a16:colId xmlns:a16="http://schemas.microsoft.com/office/drawing/2014/main" val="3372585563"/>
                        </a:ext>
                      </a:extLst>
                    </a:gridCol>
                    <a:gridCol w="3789413">
                      <a:extLst>
                        <a:ext uri="{9D8B030D-6E8A-4147-A177-3AD203B41FA5}">
                          <a16:colId xmlns:a16="http://schemas.microsoft.com/office/drawing/2014/main" val="1297613171"/>
                        </a:ext>
                      </a:extLst>
                    </a:gridCol>
                    <a:gridCol w="5353235">
                      <a:extLst>
                        <a:ext uri="{9D8B030D-6E8A-4147-A177-3AD203B41FA5}">
                          <a16:colId xmlns:a16="http://schemas.microsoft.com/office/drawing/2014/main" val="4008919822"/>
                        </a:ext>
                      </a:extLst>
                    </a:gridCol>
                  </a:tblGrid>
                  <a:tr h="2958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Model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>
                              <a:effectLst/>
                            </a:rPr>
                            <a:t>Equation</a:t>
                          </a:r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>
                              <a:effectLst/>
                            </a:rPr>
                            <a:t>Symbol definitions</a:t>
                          </a:r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553028386"/>
                      </a:ext>
                    </a:extLst>
                  </a:tr>
                  <a:tr h="4367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 err="1">
                              <a:effectLst/>
                            </a:rPr>
                            <a:t>Chrastil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Y = concentration of the solute in the solvent in g.L</a:t>
                          </a:r>
                          <a:r>
                            <a:rPr lang="en-ZA" sz="2000" baseline="30000" dirty="0">
                              <a:effectLst/>
                            </a:rPr>
                            <a:t>-1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17193564"/>
                      </a:ext>
                    </a:extLst>
                  </a:tr>
                  <a:tr h="8875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Del Valle &amp; Aguilera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ZA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ZA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ZA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ZA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ρ is the density of the solvent in g.L</a:t>
                          </a:r>
                          <a:r>
                            <a:rPr lang="en-ZA" sz="2000" baseline="30000" dirty="0">
                              <a:effectLst/>
                            </a:rPr>
                            <a:t>-1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05352269"/>
                      </a:ext>
                    </a:extLst>
                  </a:tr>
                  <a:tr h="5916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>
                              <a:effectLst/>
                            </a:rPr>
                            <a:t>Adachi &amp; Lu</a:t>
                          </a:r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sSup>
                                      <m:sSupPr>
                                        <m:ctrlPr>
                                          <a:rPr lang="en-ZA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p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T is the temperature of the solvent in Kelvin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09931375"/>
                      </a:ext>
                    </a:extLst>
                  </a:tr>
                  <a:tr h="7598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Sparks et al.,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sSup>
                                      <m:sSupPr>
                                        <m:ctrlPr>
                                          <a:rPr lang="en-ZA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p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ZA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ZA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ZA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ZA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k, A, B, C, D and E are model constants that can be determined by manipulating the experimental data.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02284636"/>
                      </a:ext>
                    </a:extLst>
                  </a:tr>
                  <a:tr h="5916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>
                              <a:effectLst/>
                            </a:rPr>
                            <a:t>Kumar &amp; Johnston</a:t>
                          </a:r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ZA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ZA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ZA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ZA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Y</a:t>
                          </a:r>
                          <a:r>
                            <a:rPr lang="en-ZA" sz="2000" baseline="-25000" dirty="0">
                              <a:effectLst/>
                            </a:rPr>
                            <a:t>2</a:t>
                          </a:r>
                          <a:r>
                            <a:rPr lang="en-ZA" sz="2000" dirty="0">
                              <a:effectLst/>
                            </a:rPr>
                            <a:t> is the mole fraction of the solute in the solvent.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4003666"/>
                      </a:ext>
                    </a:extLst>
                  </a:tr>
                  <a:tr h="8875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>
                              <a:effectLst/>
                            </a:rPr>
                            <a:t>Méndez-Santiago &amp; Teja</a:t>
                          </a:r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ZA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ZA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sSub>
                                          <m:sSubPr>
                                            <m:ctrlPr>
                                              <a:rPr lang="en-ZA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ZA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ZA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f>
                                  <m:fPr>
                                    <m:ctrlPr>
                                      <a:rPr lang="en-ZA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en-ZA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P is the operating pressure in mPa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77087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6D92EBE-DA06-E5C1-C4EB-96B96EA812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4878001"/>
                  </p:ext>
                </p:extLst>
              </p:nvPr>
            </p:nvGraphicFramePr>
            <p:xfrm>
              <a:off x="522411" y="895704"/>
              <a:ext cx="11276012" cy="476581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133364">
                      <a:extLst>
                        <a:ext uri="{9D8B030D-6E8A-4147-A177-3AD203B41FA5}">
                          <a16:colId xmlns:a16="http://schemas.microsoft.com/office/drawing/2014/main" val="3372585563"/>
                        </a:ext>
                      </a:extLst>
                    </a:gridCol>
                    <a:gridCol w="3789413">
                      <a:extLst>
                        <a:ext uri="{9D8B030D-6E8A-4147-A177-3AD203B41FA5}">
                          <a16:colId xmlns:a16="http://schemas.microsoft.com/office/drawing/2014/main" val="1297613171"/>
                        </a:ext>
                      </a:extLst>
                    </a:gridCol>
                    <a:gridCol w="5353235">
                      <a:extLst>
                        <a:ext uri="{9D8B030D-6E8A-4147-A177-3AD203B41FA5}">
                          <a16:colId xmlns:a16="http://schemas.microsoft.com/office/drawing/2014/main" val="4008919822"/>
                        </a:ext>
                      </a:extLst>
                    </a:gridCol>
                  </a:tblGrid>
                  <a:tr h="3234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Model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>
                              <a:effectLst/>
                            </a:rPr>
                            <a:t>Equation</a:t>
                          </a:r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>
                              <a:effectLst/>
                            </a:rPr>
                            <a:t>Symbol definitions</a:t>
                          </a:r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553028386"/>
                      </a:ext>
                    </a:extLst>
                  </a:tr>
                  <a:tr h="5929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 err="1">
                              <a:effectLst/>
                            </a:rPr>
                            <a:t>Chrastil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880" marR="55880" marT="9525" marB="0" anchor="ctr">
                        <a:blipFill>
                          <a:blip r:embed="rId2"/>
                          <a:stretch>
                            <a:fillRect l="-56431" t="-64286" r="-141961" b="-65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Y = concentration of the solute in the solvent in g.L</a:t>
                          </a:r>
                          <a:r>
                            <a:rPr lang="en-ZA" sz="2000" baseline="30000" dirty="0">
                              <a:effectLst/>
                            </a:rPr>
                            <a:t>-1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17193564"/>
                      </a:ext>
                    </a:extLst>
                  </a:tr>
                  <a:tr h="8875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Del Valle &amp; Aguilera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880" marR="55880" marT="9525" marB="0" anchor="ctr">
                        <a:blipFill>
                          <a:blip r:embed="rId2"/>
                          <a:stretch>
                            <a:fillRect l="-56431" t="-111034" r="-141961" b="-34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ρ is the density of the solvent in g.L</a:t>
                          </a:r>
                          <a:r>
                            <a:rPr lang="en-ZA" sz="2000" baseline="30000" dirty="0">
                              <a:effectLst/>
                            </a:rPr>
                            <a:t>-1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05352269"/>
                      </a:ext>
                    </a:extLst>
                  </a:tr>
                  <a:tr h="5929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>
                              <a:effectLst/>
                            </a:rPr>
                            <a:t>Adachi &amp; Lu</a:t>
                          </a:r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880" marR="55880" marT="9525" marB="0" anchor="ctr">
                        <a:blipFill>
                          <a:blip r:embed="rId2"/>
                          <a:stretch>
                            <a:fillRect l="-56431" t="-312245" r="-141961" b="-4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T is the temperature of the solvent in Kelvin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09931375"/>
                      </a:ext>
                    </a:extLst>
                  </a:tr>
                  <a:tr h="7598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Sparks et al.,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880" marR="55880" marT="9525" marB="0" anchor="ctr">
                        <a:blipFill>
                          <a:blip r:embed="rId2"/>
                          <a:stretch>
                            <a:fillRect l="-56431" t="-323200" r="-141961" b="-216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k, A, B, C, D and E are model constants that can be determined by manipulating the experimental data.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02284636"/>
                      </a:ext>
                    </a:extLst>
                  </a:tr>
                  <a:tr h="7216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>
                              <a:effectLst/>
                            </a:rPr>
                            <a:t>Kumar &amp; Johnston</a:t>
                          </a:r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880" marR="55880" marT="9525" marB="0" anchor="ctr">
                        <a:blipFill>
                          <a:blip r:embed="rId2"/>
                          <a:stretch>
                            <a:fillRect l="-56431" t="-448305" r="-141961" b="-129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Y</a:t>
                          </a:r>
                          <a:r>
                            <a:rPr lang="en-ZA" sz="2000" baseline="-25000" dirty="0">
                              <a:effectLst/>
                            </a:rPr>
                            <a:t>2</a:t>
                          </a:r>
                          <a:r>
                            <a:rPr lang="en-ZA" sz="2000" dirty="0">
                              <a:effectLst/>
                            </a:rPr>
                            <a:t> is the mole fraction of the solute in the solvent.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4003666"/>
                      </a:ext>
                    </a:extLst>
                  </a:tr>
                  <a:tr h="8875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>
                              <a:effectLst/>
                            </a:rPr>
                            <a:t>Méndez-Santiago &amp; Teja</a:t>
                          </a:r>
                          <a:endParaRPr lang="en-ZA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80" marR="55880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880" marR="55880" marT="9525" marB="0" anchor="ctr">
                        <a:blipFill>
                          <a:blip r:embed="rId2"/>
                          <a:stretch>
                            <a:fillRect l="-56431" t="-443151" r="-141961" b="-4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ZA" sz="2000" dirty="0">
                              <a:effectLst/>
                            </a:rPr>
                            <a:t> P is the operating pressure in mPa</a:t>
                          </a:r>
                          <a:endParaRPr lang="en-ZA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770870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6021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12" y="-800100"/>
            <a:ext cx="6172202" cy="1600200"/>
          </a:xfrm>
        </p:spPr>
        <p:txBody>
          <a:bodyPr anchor="b">
            <a:normAutofit/>
          </a:bodyPr>
          <a:lstStyle/>
          <a:p>
            <a:r>
              <a:rPr lang="en-ZA" dirty="0"/>
              <a:t>Mathematical Modelling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8BC1A4-278A-46F6-C532-81518FD5C272}"/>
                  </a:ext>
                </a:extLst>
              </p:cNvPr>
              <p:cNvSpPr txBox="1"/>
              <p:nvPr/>
            </p:nvSpPr>
            <p:spPr>
              <a:xfrm>
                <a:off x="522412" y="1105383"/>
                <a:ext cx="9589254" cy="4647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ZA" sz="3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en-ZA" sz="3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</m:e>
                      <m:sub>
                        <m: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b>
                    </m:sSub>
                    <m:r>
                      <a:rPr lang="en-Z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Z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𝑖𝑖</m:t>
                            </m:r>
                          </m:sub>
                        </m:sSub>
                        <m:sSup>
                          <m:sSupPr>
                            <m:ctrlP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Z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Z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Z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ZA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ZA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			</a:t>
                </a:r>
                <a:endParaRPr lang="en-ZA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ZA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Where:</a:t>
                </a:r>
                <a:endParaRPr lang="en-ZA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ZA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 represents the response or dependant variable.</a:t>
                </a:r>
                <a:endParaRPr lang="en-ZA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</m:e>
                      <m:sub>
                        <m: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ZA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 a constant.</a:t>
                </a:r>
                <a:endParaRPr lang="en-ZA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</m:e>
                      <m:sub>
                        <m: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ZA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are the coefficients of the linear terms.</a:t>
                </a:r>
                <a:endParaRPr lang="en-ZA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</m:e>
                      <m:sub>
                        <m: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ZA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are the coefficients of the quadratic terms.</a:t>
                </a:r>
                <a:endParaRPr lang="en-ZA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</m:e>
                      <m:sub>
                        <m:r>
                          <a:rPr lang="en-ZA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ZA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are the interactive coefficients.</a:t>
                </a:r>
                <a:endParaRPr lang="en-ZA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ZA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ZA" sz="14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ZA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</a:t>
                </a:r>
                <a:r>
                  <a:rPr lang="en-ZA" sz="1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ZA" sz="1400" baseline="-2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</a:t>
                </a:r>
                <a:r>
                  <a:rPr lang="en-ZA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represents the independent variables.</a:t>
                </a:r>
                <a:endParaRPr lang="en-ZA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ZA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ZA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 the index of summation.</a:t>
                </a:r>
                <a:endParaRPr lang="en-ZA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8BC1A4-278A-46F6-C532-81518FD5C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12" y="1105383"/>
                <a:ext cx="9589254" cy="4647234"/>
              </a:xfrm>
              <a:prstGeom prst="rect">
                <a:avLst/>
              </a:prstGeom>
              <a:blipFill>
                <a:blip r:embed="rId2"/>
                <a:stretch>
                  <a:fillRect l="-191" b="-39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02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12" y="-800100"/>
            <a:ext cx="6172202" cy="1600200"/>
          </a:xfrm>
        </p:spPr>
        <p:txBody>
          <a:bodyPr anchor="b">
            <a:normAutofit/>
          </a:bodyPr>
          <a:lstStyle/>
          <a:p>
            <a:r>
              <a:rPr lang="en-ZA" dirty="0"/>
              <a:t>The importance of modelling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7C349A12-7AFC-0749-1AB4-F700F63563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/>
            <a:alphaModFix/>
          </a:blip>
          <a:stretch>
            <a:fillRect/>
          </a:stretch>
        </p:blipFill>
        <p:spPr>
          <a:xfrm>
            <a:off x="610962" y="1067040"/>
            <a:ext cx="10532069" cy="491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315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11" y="-800100"/>
            <a:ext cx="9234147" cy="1600200"/>
          </a:xfrm>
        </p:spPr>
        <p:txBody>
          <a:bodyPr anchor="b">
            <a:normAutofit/>
          </a:bodyPr>
          <a:lstStyle/>
          <a:p>
            <a:r>
              <a:rPr lang="en-ZA" dirty="0"/>
              <a:t>Results: Empirical Modelling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68B62A2-F0E5-1BEA-F327-85BB9D3622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817010"/>
                  </p:ext>
                </p:extLst>
              </p:nvPr>
            </p:nvGraphicFramePr>
            <p:xfrm>
              <a:off x="522411" y="839827"/>
              <a:ext cx="11178358" cy="438652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359655">
                      <a:extLst>
                        <a:ext uri="{9D8B030D-6E8A-4147-A177-3AD203B41FA5}">
                          <a16:colId xmlns:a16="http://schemas.microsoft.com/office/drawing/2014/main" val="212784573"/>
                        </a:ext>
                      </a:extLst>
                    </a:gridCol>
                    <a:gridCol w="2096854">
                      <a:extLst>
                        <a:ext uri="{9D8B030D-6E8A-4147-A177-3AD203B41FA5}">
                          <a16:colId xmlns:a16="http://schemas.microsoft.com/office/drawing/2014/main" val="20667365"/>
                        </a:ext>
                      </a:extLst>
                    </a:gridCol>
                    <a:gridCol w="4002105">
                      <a:extLst>
                        <a:ext uri="{9D8B030D-6E8A-4147-A177-3AD203B41FA5}">
                          <a16:colId xmlns:a16="http://schemas.microsoft.com/office/drawing/2014/main" val="121989202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735279426"/>
                        </a:ext>
                      </a:extLst>
                    </a:gridCol>
                    <a:gridCol w="1890944">
                      <a:extLst>
                        <a:ext uri="{9D8B030D-6E8A-4147-A177-3AD203B41FA5}">
                          <a16:colId xmlns:a16="http://schemas.microsoft.com/office/drawing/2014/main" val="334028648"/>
                        </a:ext>
                      </a:extLst>
                    </a:gridCol>
                  </a:tblGrid>
                  <a:tr h="1316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Model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Equation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Modelled equation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Determination coefficient (</a:t>
                          </a:r>
                          <a:r>
                            <a:rPr lang="en-ZA" sz="1400" dirty="0">
                              <a:effectLst/>
                            </a:rPr>
                            <a:t>R</a:t>
                          </a:r>
                          <a:r>
                            <a:rPr lang="en-ZA" sz="1400" baseline="30000" dirty="0">
                              <a:effectLst/>
                            </a:rPr>
                            <a:t>2</a:t>
                          </a:r>
                          <a:r>
                            <a:rPr lang="en-ZA" sz="1400" baseline="0" dirty="0">
                              <a:effectLst/>
                            </a:rPr>
                            <a:t>)</a:t>
                          </a:r>
                          <a:endParaRPr lang="en-ZA" sz="1400" baseline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Average absolute relative deviation (AARD%)</a:t>
                          </a:r>
                        </a:p>
                      </a:txBody>
                      <a:tcPr marL="55624" marR="55624" marT="0" marB="0"/>
                    </a:tc>
                    <a:extLst>
                      <a:ext uri="{0D108BD9-81ED-4DB2-BD59-A6C34878D82A}">
                        <a16:rowId xmlns:a16="http://schemas.microsoft.com/office/drawing/2014/main" val="4015288477"/>
                      </a:ext>
                    </a:extLst>
                  </a:tr>
                  <a:tr h="3775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 err="1">
                              <a:effectLst/>
                            </a:rPr>
                            <a:t>Chrastil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1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1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5.33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−1960</m:t>
                                        </m:r>
                                      </m:num>
                                      <m:den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−28.18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0.87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7.94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152384326"/>
                      </a:ext>
                    </a:extLst>
                  </a:tr>
                  <a:tr h="7677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>
                              <a:effectLst/>
                            </a:rPr>
                            <a:t>Del Valle &amp; Aguilera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1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ZA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1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5.33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−1967.57</m:t>
                                        </m:r>
                                      </m:num>
                                      <m:den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−28.20+</m:t>
                                    </m:r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0.0000813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ZA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0.87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7.92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1497875374"/>
                      </a:ext>
                    </a:extLst>
                  </a:tr>
                  <a:tr h="5118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>
                              <a:effectLst/>
                            </a:rPr>
                            <a:t>Adachi &amp; Lu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1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sSup>
                                      <m:sSup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p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1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(5.33+0.00025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−0.00000031</m:t>
                                    </m:r>
                                    <m:sSup>
                                      <m:sSup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p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−2013</m:t>
                                        </m:r>
                                      </m:num>
                                      <m:den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−27.90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0.75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14.90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2395557941"/>
                      </a:ext>
                    </a:extLst>
                  </a:tr>
                  <a:tr h="656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>
                              <a:effectLst/>
                            </a:rPr>
                            <a:t>Sparks et al.,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1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sSup>
                                      <m:sSup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p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ZA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1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(5.33−0.0005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+0.000000450</m:t>
                                    </m:r>
                                    <m:sSup>
                                      <m:sSup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p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−2023</m:t>
                                        </m:r>
                                      </m:num>
                                      <m:den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−27.59+</m:t>
                                    </m:r>
                                    <m:f>
                                      <m:f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−2516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ZA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0.72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15.53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2376598956"/>
                      </a:ext>
                    </a:extLst>
                  </a:tr>
                  <a:tr h="5118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>
                              <a:effectLst/>
                            </a:rPr>
                            <a:t>Kumar &amp; Johnston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ZA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ZA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−1587.63</m:t>
                                    </m:r>
                                  </m:num>
                                  <m:den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−7.57+0.0051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0.94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5.12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1629329123"/>
                      </a:ext>
                    </a:extLst>
                  </a:tr>
                  <a:tr h="7677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>
                              <a:effectLst/>
                            </a:rPr>
                            <a:t>Méndez-Santiago &amp; </a:t>
                          </a:r>
                          <a:r>
                            <a:rPr lang="en-ZA" sz="1400" b="0" dirty="0" err="1">
                              <a:effectLst/>
                            </a:rPr>
                            <a:t>Teja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sSub>
                                          <m:sSubPr>
                                            <m:ctrlPr>
                                              <a:rPr lang="en-ZA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f>
                                  <m:f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ZA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Z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ZA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sSub>
                                          <m:sSubPr>
                                            <m:ctrlPr>
                                              <a:rPr lang="en-ZA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ZA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−6652.35</m:t>
                                    </m:r>
                                  </m:num>
                                  <m:den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ZA" sz="1400">
                                    <a:effectLst/>
                                    <a:latin typeface="Cambria Math" panose="02040503050406030204" pitchFamily="18" charset="0"/>
                                  </a:rPr>
                                  <m:t>+6.80+3.37</m:t>
                                </m:r>
                                <m:f>
                                  <m:fPr>
                                    <m:ctrlPr>
                                      <a:rPr lang="en-Z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en-Z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0.95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0.049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36457748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68B62A2-F0E5-1BEA-F327-85BB9D3622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817010"/>
                  </p:ext>
                </p:extLst>
              </p:nvPr>
            </p:nvGraphicFramePr>
            <p:xfrm>
              <a:off x="522411" y="839827"/>
              <a:ext cx="11178358" cy="438652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359655">
                      <a:extLst>
                        <a:ext uri="{9D8B030D-6E8A-4147-A177-3AD203B41FA5}">
                          <a16:colId xmlns:a16="http://schemas.microsoft.com/office/drawing/2014/main" val="212784573"/>
                        </a:ext>
                      </a:extLst>
                    </a:gridCol>
                    <a:gridCol w="2096854">
                      <a:extLst>
                        <a:ext uri="{9D8B030D-6E8A-4147-A177-3AD203B41FA5}">
                          <a16:colId xmlns:a16="http://schemas.microsoft.com/office/drawing/2014/main" val="20667365"/>
                        </a:ext>
                      </a:extLst>
                    </a:gridCol>
                    <a:gridCol w="4002105">
                      <a:extLst>
                        <a:ext uri="{9D8B030D-6E8A-4147-A177-3AD203B41FA5}">
                          <a16:colId xmlns:a16="http://schemas.microsoft.com/office/drawing/2014/main" val="121989202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735279426"/>
                        </a:ext>
                      </a:extLst>
                    </a:gridCol>
                    <a:gridCol w="1890944">
                      <a:extLst>
                        <a:ext uri="{9D8B030D-6E8A-4147-A177-3AD203B41FA5}">
                          <a16:colId xmlns:a16="http://schemas.microsoft.com/office/drawing/2014/main" val="334028648"/>
                        </a:ext>
                      </a:extLst>
                    </a:gridCol>
                  </a:tblGrid>
                  <a:tr h="6090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Model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Equation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Modelled equation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Determination coefficient (</a:t>
                          </a:r>
                          <a:r>
                            <a:rPr lang="en-ZA" sz="1400" dirty="0">
                              <a:effectLst/>
                            </a:rPr>
                            <a:t>R</a:t>
                          </a:r>
                          <a:r>
                            <a:rPr lang="en-ZA" sz="1400" baseline="30000" dirty="0">
                              <a:effectLst/>
                            </a:rPr>
                            <a:t>2</a:t>
                          </a:r>
                          <a:r>
                            <a:rPr lang="en-ZA" sz="1400" baseline="0" dirty="0">
                              <a:effectLst/>
                            </a:rPr>
                            <a:t>)</a:t>
                          </a:r>
                          <a:endParaRPr lang="en-ZA" sz="1400" baseline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Average absolute relative deviation (AARD%)</a:t>
                          </a:r>
                        </a:p>
                      </a:txBody>
                      <a:tcPr marL="55624" marR="55624" marT="0" marB="0"/>
                    </a:tc>
                    <a:extLst>
                      <a:ext uri="{0D108BD9-81ED-4DB2-BD59-A6C34878D82A}">
                        <a16:rowId xmlns:a16="http://schemas.microsoft.com/office/drawing/2014/main" val="4015288477"/>
                      </a:ext>
                    </a:extLst>
                  </a:tr>
                  <a:tr h="4659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 err="1">
                              <a:effectLst/>
                            </a:rPr>
                            <a:t>Chrastil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65116" t="-131169" r="-369767" b="-7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86454" t="-131169" r="-93607" b="-7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0.87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7.94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152384326"/>
                      </a:ext>
                    </a:extLst>
                  </a:tr>
                  <a:tr h="7677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>
                              <a:effectLst/>
                            </a:rPr>
                            <a:t>Del Valle &amp; Aguilera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65116" t="-141270" r="-369767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86454" t="-141270" r="-93607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0.87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7.92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1497875374"/>
                      </a:ext>
                    </a:extLst>
                  </a:tr>
                  <a:tr h="5118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>
                              <a:effectLst/>
                            </a:rPr>
                            <a:t>Adachi &amp; Lu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65116" t="-361905" r="-369767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86454" t="-361905" r="-93607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0.75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14.90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2395557941"/>
                      </a:ext>
                    </a:extLst>
                  </a:tr>
                  <a:tr h="656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>
                              <a:effectLst/>
                            </a:rPr>
                            <a:t>Sparks et al.,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65116" t="-359259" r="-369767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86454" t="-359259" r="-93607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0.72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15.53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2376598956"/>
                      </a:ext>
                    </a:extLst>
                  </a:tr>
                  <a:tr h="6071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>
                              <a:effectLst/>
                            </a:rPr>
                            <a:t>Kumar &amp; Johnston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65116" t="-496000" r="-369767" b="-13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86454" t="-496000" r="-93607" b="-13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0.94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5.12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1629329123"/>
                      </a:ext>
                    </a:extLst>
                  </a:tr>
                  <a:tr h="7677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b="0" dirty="0">
                              <a:effectLst/>
                            </a:rPr>
                            <a:t>Méndez-Santiago &amp; </a:t>
                          </a:r>
                          <a:r>
                            <a:rPr lang="en-ZA" sz="1400" b="0" dirty="0" err="1">
                              <a:effectLst/>
                            </a:rPr>
                            <a:t>Teja</a:t>
                          </a:r>
                          <a:endParaRPr lang="en-ZA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65116" t="-473016" r="-369767" b="-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624" marR="55624" marT="0" marB="0" anchor="ctr">
                        <a:blipFill>
                          <a:blip r:embed="rId2"/>
                          <a:stretch>
                            <a:fillRect l="-86454" t="-473016" r="-93607" b="-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0.95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ZA" sz="1400" dirty="0">
                              <a:effectLst/>
                            </a:rPr>
                            <a:t>0.049</a:t>
                          </a:r>
                          <a:endParaRPr lang="en-ZA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5624" marR="55624" marT="0" marB="0" anchor="ctr"/>
                    </a:tc>
                    <a:extLst>
                      <a:ext uri="{0D108BD9-81ED-4DB2-BD59-A6C34878D82A}">
                        <a16:rowId xmlns:a16="http://schemas.microsoft.com/office/drawing/2014/main" val="36457748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F0D4925-1DA8-3171-5242-17B04BAB6E3C}"/>
              </a:ext>
            </a:extLst>
          </p:cNvPr>
          <p:cNvSpPr txBox="1"/>
          <p:nvPr/>
        </p:nvSpPr>
        <p:spPr>
          <a:xfrm>
            <a:off x="719091" y="5402969"/>
            <a:ext cx="212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R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  <a:r>
              <a:rPr lang="en-US" dirty="0"/>
              <a:t>= </a:t>
            </a:r>
            <a:endParaRPr lang="en-ZA" dirty="0"/>
          </a:p>
        </p:txBody>
      </p:sp>
      <p:pic>
        <p:nvPicPr>
          <p:cNvPr id="15" name="Picture 14" descr="Top Sad Emoji Stock Vectors, Illustrations &amp; Clip Art - iStock | Happy sad  emoji, Sad emoji face, Sad emoji stickers">
            <a:extLst>
              <a:ext uri="{FF2B5EF4-FFF2-40B4-BE49-F238E27FC236}">
                <a16:creationId xmlns:a16="http://schemas.microsoft.com/office/drawing/2014/main" id="{92380C00-56BA-9F14-C041-50987557B0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97"/>
          <a:stretch/>
        </p:blipFill>
        <p:spPr bwMode="auto">
          <a:xfrm>
            <a:off x="1779972" y="5402969"/>
            <a:ext cx="302895" cy="32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14803D-7B40-33CC-E440-A052BAEB06DA}"/>
              </a:ext>
            </a:extLst>
          </p:cNvPr>
          <p:cNvSpPr txBox="1"/>
          <p:nvPr/>
        </p:nvSpPr>
        <p:spPr>
          <a:xfrm>
            <a:off x="719091" y="5810401"/>
            <a:ext cx="610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Low R</a:t>
            </a:r>
            <a:r>
              <a:rPr lang="en-US" b="1" baseline="30000" dirty="0"/>
              <a:t>2</a:t>
            </a:r>
            <a:r>
              <a:rPr lang="en-US" b="1" dirty="0"/>
              <a:t> = </a:t>
            </a:r>
            <a:endParaRPr lang="en-ZA" b="1" dirty="0"/>
          </a:p>
        </p:txBody>
      </p:sp>
      <p:pic>
        <p:nvPicPr>
          <p:cNvPr id="18" name="Picture 17" descr="Top Sad Emoji Stock Vectors, Illustrations &amp; Clip Art - iStock | Happy sad  emoji, Sad emoji face, Sad emoji stickers">
            <a:extLst>
              <a:ext uri="{FF2B5EF4-FFF2-40B4-BE49-F238E27FC236}">
                <a16:creationId xmlns:a16="http://schemas.microsoft.com/office/drawing/2014/main" id="{DB7764FF-A369-DB94-F7C4-F8DD71551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/>
          <a:stretch/>
        </p:blipFill>
        <p:spPr bwMode="auto">
          <a:xfrm>
            <a:off x="1779972" y="5772301"/>
            <a:ext cx="335280" cy="358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29B7A5-F70A-3FA0-759E-AD20D381620F}"/>
              </a:ext>
            </a:extLst>
          </p:cNvPr>
          <p:cNvSpPr txBox="1"/>
          <p:nvPr/>
        </p:nvSpPr>
        <p:spPr>
          <a:xfrm>
            <a:off x="2705470" y="5353677"/>
            <a:ext cx="610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Low AARD% = </a:t>
            </a:r>
            <a:endParaRPr lang="en-ZA" b="1" dirty="0"/>
          </a:p>
        </p:txBody>
      </p:sp>
      <p:pic>
        <p:nvPicPr>
          <p:cNvPr id="21" name="Picture 20" descr="Top Sad Emoji Stock Vectors, Illustrations &amp; Clip Art - iStock | Happy sad  emoji, Sad emoji face, Sad emoji stickers">
            <a:extLst>
              <a:ext uri="{FF2B5EF4-FFF2-40B4-BE49-F238E27FC236}">
                <a16:creationId xmlns:a16="http://schemas.microsoft.com/office/drawing/2014/main" id="{1C975769-DAB1-E955-CC3E-835E6414B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97"/>
          <a:stretch/>
        </p:blipFill>
        <p:spPr bwMode="auto">
          <a:xfrm>
            <a:off x="4258321" y="5377222"/>
            <a:ext cx="302895" cy="32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C761F63-2CC2-8508-9EE0-8B26C6ACCEFC}"/>
              </a:ext>
            </a:extLst>
          </p:cNvPr>
          <p:cNvSpPr txBox="1"/>
          <p:nvPr/>
        </p:nvSpPr>
        <p:spPr>
          <a:xfrm>
            <a:off x="2705470" y="5806981"/>
            <a:ext cx="610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High AARD% = </a:t>
            </a:r>
            <a:endParaRPr lang="en-ZA" b="1" dirty="0"/>
          </a:p>
        </p:txBody>
      </p:sp>
      <p:pic>
        <p:nvPicPr>
          <p:cNvPr id="23" name="Picture 22" descr="Top Sad Emoji Stock Vectors, Illustrations &amp; Clip Art - iStock | Happy sad  emoji, Sad emoji face, Sad emoji stickers">
            <a:extLst>
              <a:ext uri="{FF2B5EF4-FFF2-40B4-BE49-F238E27FC236}">
                <a16:creationId xmlns:a16="http://schemas.microsoft.com/office/drawing/2014/main" id="{11196E40-5D66-334E-D5AC-06567D46D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/>
          <a:stretch/>
        </p:blipFill>
        <p:spPr bwMode="auto">
          <a:xfrm>
            <a:off x="4258321" y="5772301"/>
            <a:ext cx="335280" cy="358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05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5" y="366737"/>
            <a:ext cx="10515600" cy="676656"/>
          </a:xfrm>
        </p:spPr>
        <p:txBody>
          <a:bodyPr anchor="ctr">
            <a:normAutofit/>
          </a:bodyPr>
          <a:lstStyle/>
          <a:p>
            <a:r>
              <a:rPr lang="en-ZA" sz="2800" dirty="0"/>
              <a:t>Results: Empirical Modelling</a:t>
            </a:r>
            <a:endParaRPr lang="en-US" sz="41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60994-D8E6-9006-4E81-7F913BCB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62054"/>
              </p:ext>
            </p:extLst>
          </p:nvPr>
        </p:nvGraphicFramePr>
        <p:xfrm>
          <a:off x="647093" y="1561171"/>
          <a:ext cx="10515603" cy="373565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07804">
                  <a:extLst>
                    <a:ext uri="{9D8B030D-6E8A-4147-A177-3AD203B41FA5}">
                      <a16:colId xmlns:a16="http://schemas.microsoft.com/office/drawing/2014/main" val="3217373647"/>
                    </a:ext>
                  </a:extLst>
                </a:gridCol>
                <a:gridCol w="1268446">
                  <a:extLst>
                    <a:ext uri="{9D8B030D-6E8A-4147-A177-3AD203B41FA5}">
                      <a16:colId xmlns:a16="http://schemas.microsoft.com/office/drawing/2014/main" val="1327865630"/>
                    </a:ext>
                  </a:extLst>
                </a:gridCol>
                <a:gridCol w="1132474">
                  <a:extLst>
                    <a:ext uri="{9D8B030D-6E8A-4147-A177-3AD203B41FA5}">
                      <a16:colId xmlns:a16="http://schemas.microsoft.com/office/drawing/2014/main" val="3129999788"/>
                    </a:ext>
                  </a:extLst>
                </a:gridCol>
                <a:gridCol w="1667417">
                  <a:extLst>
                    <a:ext uri="{9D8B030D-6E8A-4147-A177-3AD203B41FA5}">
                      <a16:colId xmlns:a16="http://schemas.microsoft.com/office/drawing/2014/main" val="2968020242"/>
                    </a:ext>
                  </a:extLst>
                </a:gridCol>
                <a:gridCol w="1260292">
                  <a:extLst>
                    <a:ext uri="{9D8B030D-6E8A-4147-A177-3AD203B41FA5}">
                      <a16:colId xmlns:a16="http://schemas.microsoft.com/office/drawing/2014/main" val="160908364"/>
                    </a:ext>
                  </a:extLst>
                </a:gridCol>
                <a:gridCol w="1225947">
                  <a:extLst>
                    <a:ext uri="{9D8B030D-6E8A-4147-A177-3AD203B41FA5}">
                      <a16:colId xmlns:a16="http://schemas.microsoft.com/office/drawing/2014/main" val="1329566033"/>
                    </a:ext>
                  </a:extLst>
                </a:gridCol>
                <a:gridCol w="1225947">
                  <a:extLst>
                    <a:ext uri="{9D8B030D-6E8A-4147-A177-3AD203B41FA5}">
                      <a16:colId xmlns:a16="http://schemas.microsoft.com/office/drawing/2014/main" val="400338550"/>
                    </a:ext>
                  </a:extLst>
                </a:gridCol>
                <a:gridCol w="1127276">
                  <a:extLst>
                    <a:ext uri="{9D8B030D-6E8A-4147-A177-3AD203B41FA5}">
                      <a16:colId xmlns:a16="http://schemas.microsoft.com/office/drawing/2014/main" val="2892203239"/>
                    </a:ext>
                  </a:extLst>
                </a:gridCol>
              </a:tblGrid>
              <a:tr h="286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values (g oil/L CO</a:t>
                      </a:r>
                      <a:r>
                        <a:rPr lang="en-ZA" sz="13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362091"/>
                  </a:ext>
                </a:extLst>
              </a:tr>
              <a:tr h="866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(°C)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 (bar)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 (g/L)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 values </a:t>
                      </a:r>
                      <a:br>
                        <a:rPr lang="en-ZA" sz="13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3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 oil/L CO</a:t>
                      </a:r>
                      <a:r>
                        <a:rPr lang="en-ZA" sz="1300" b="1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3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Chrastil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DVA 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Sparks et al.,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ctr"/>
                </a:tc>
                <a:extLst>
                  <a:ext uri="{0D108BD9-81ED-4DB2-BD59-A6C34878D82A}">
                    <a16:rowId xmlns:a16="http://schemas.microsoft.com/office/drawing/2014/main" val="559219789"/>
                  </a:ext>
                </a:extLst>
              </a:tr>
              <a:tr h="28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ZA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5.808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5.376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5.3694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5.384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5.053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extLst>
                  <a:ext uri="{0D108BD9-81ED-4DB2-BD59-A6C34878D82A}">
                    <a16:rowId xmlns:a16="http://schemas.microsoft.com/office/drawing/2014/main" val="1328731901"/>
                  </a:ext>
                </a:extLst>
              </a:tr>
              <a:tr h="28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3.542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4.317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4.3153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5.157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3.487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extLst>
                  <a:ext uri="{0D108BD9-81ED-4DB2-BD59-A6C34878D82A}">
                    <a16:rowId xmlns:a16="http://schemas.microsoft.com/office/drawing/2014/main" val="1149390009"/>
                  </a:ext>
                </a:extLst>
              </a:tr>
              <a:tr h="28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ZA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1.851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3.262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3.2624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4.354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2.429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extLst>
                  <a:ext uri="{0D108BD9-81ED-4DB2-BD59-A6C34878D82A}">
                    <a16:rowId xmlns:a16="http://schemas.microsoft.com/office/drawing/2014/main" val="4050796754"/>
                  </a:ext>
                </a:extLst>
              </a:tr>
              <a:tr h="28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ZA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8.135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7.426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7.4193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6.609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7.921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extLst>
                  <a:ext uri="{0D108BD9-81ED-4DB2-BD59-A6C34878D82A}">
                    <a16:rowId xmlns:a16="http://schemas.microsoft.com/office/drawing/2014/main" val="1488959191"/>
                  </a:ext>
                </a:extLst>
              </a:tr>
              <a:tr h="28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863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7.853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7.055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7.0560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7.380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6.502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extLst>
                  <a:ext uri="{0D108BD9-81ED-4DB2-BD59-A6C34878D82A}">
                    <a16:rowId xmlns:a16="http://schemas.microsoft.com/office/drawing/2014/main" val="2139030675"/>
                  </a:ext>
                </a:extLst>
              </a:tr>
              <a:tr h="28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ZA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7.757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6.401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6.4051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7.442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5.395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extLst>
                  <a:ext uri="{0D108BD9-81ED-4DB2-BD59-A6C34878D82A}">
                    <a16:rowId xmlns:a16="http://schemas.microsoft.com/office/drawing/2014/main" val="1311143467"/>
                  </a:ext>
                </a:extLst>
              </a:tr>
              <a:tr h="28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ZA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975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8.483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9.283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9.2768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7.512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11.002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extLst>
                  <a:ext uri="{0D108BD9-81ED-4DB2-BD59-A6C34878D82A}">
                    <a16:rowId xmlns:a16="http://schemas.microsoft.com/office/drawing/2014/main" val="4110702008"/>
                  </a:ext>
                </a:extLst>
              </a:tr>
              <a:tr h="28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9.221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9.525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9.5284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8.993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9.780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extLst>
                  <a:ext uri="{0D108BD9-81ED-4DB2-BD59-A6C34878D82A}">
                    <a16:rowId xmlns:a16="http://schemas.microsoft.com/office/drawing/2014/main" val="103882041"/>
                  </a:ext>
                </a:extLst>
              </a:tr>
              <a:tr h="28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ZA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867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8.930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9.3177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9.3278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9.738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8.743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66" marR="62066" marT="0" marB="0" anchor="b"/>
                </a:tc>
                <a:extLst>
                  <a:ext uri="{0D108BD9-81ED-4DB2-BD59-A6C34878D82A}">
                    <a16:rowId xmlns:a16="http://schemas.microsoft.com/office/drawing/2014/main" val="2229107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0630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F6C2ABF3-C322-42BE-B48A-63C78EC4C218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7964E6-3618-4106-9F0D-0B5B915068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A499FA-9FE2-4A54-8493-B62A0ECF167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13FD1EE-2EF1-42E3-9260-53F7A9198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{B5E2737C-3B68-4393-BA7C-158F330828F8}tf11964407_win32</Template>
  <TotalTime>120</TotalTime>
  <Words>930</Words>
  <Application>Microsoft Office PowerPoint</Application>
  <PresentationFormat>Widescreen</PresentationFormat>
  <Paragraphs>355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Gill Sans Nova</vt:lpstr>
      <vt:lpstr>Gill Sans Nova Light</vt:lpstr>
      <vt:lpstr>Sagona Book</vt:lpstr>
      <vt:lpstr>Custom</vt:lpstr>
      <vt:lpstr>Adding value to Marula: Modelling of the extraction of valuable compounds from Sclerocarya birrea</vt:lpstr>
      <vt:lpstr>About marula:</vt:lpstr>
      <vt:lpstr>Problem Statement</vt:lpstr>
      <vt:lpstr>Experimental data from literature</vt:lpstr>
      <vt:lpstr>Empirical Modelling</vt:lpstr>
      <vt:lpstr>Mathematical Modelling</vt:lpstr>
      <vt:lpstr>The importance of modelling</vt:lpstr>
      <vt:lpstr>Results: Empirical Modelling</vt:lpstr>
      <vt:lpstr>Results: Empirical Modelling</vt:lpstr>
      <vt:lpstr>Results: Empirical Modelling</vt:lpstr>
      <vt:lpstr>Results: Mathematical modelling</vt:lpstr>
      <vt:lpstr>Thank you </vt:lpstr>
    </vt:vector>
  </TitlesOfParts>
  <Company>CSIR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value to Marula: Modelling of the extraction of valuable compounds from Sclerocarya birrea</dc:title>
  <dc:creator>Trishen Reddy</dc:creator>
  <cp:lastModifiedBy>El Mohamadi, Adrie GIZ ZA</cp:lastModifiedBy>
  <cp:revision>13</cp:revision>
  <dcterms:created xsi:type="dcterms:W3CDTF">2023-09-12T14:56:16Z</dcterms:created>
  <dcterms:modified xsi:type="dcterms:W3CDTF">2023-09-13T21:47:23Z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